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3057-2B8D-4F31-AB29-1741313EBA9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DE19-664E-42FC-B892-783933B5B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Tooth Care</a:t>
            </a:r>
            <a:br>
              <a:rPr lang="en-US" dirty="0" smtClean="0"/>
            </a:br>
            <a:r>
              <a:rPr lang="en-US" sz="3600" dirty="0" smtClean="0"/>
              <a:t>Pregnancy through Childhood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Alison Jones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Cavity Causing Bacteria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Tooth decay is caused by a certain strain of bacteria called Streptococcus </a:t>
            </a:r>
            <a:r>
              <a:rPr lang="en-US" dirty="0" err="1" smtClean="0"/>
              <a:t>mutans</a:t>
            </a:r>
            <a:r>
              <a:rPr lang="en-US" dirty="0" smtClean="0"/>
              <a:t>, which can be transferred from adult to baby.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If Mom, Dad, or other caretakers  of infants have had cavities, they are likely to transfer the bacteria to baby’s mouth if precautions are not taken.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 </a:t>
            </a:r>
            <a:r>
              <a:rPr lang="en-US" dirty="0" smtClean="0"/>
              <a:t>    1. Regular dental visits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2. Chew gum containing “</a:t>
            </a:r>
            <a:r>
              <a:rPr lang="en-US" dirty="0" err="1" smtClean="0"/>
              <a:t>xylitol</a:t>
            </a:r>
            <a:r>
              <a:rPr lang="en-US" dirty="0" smtClean="0"/>
              <a:t>”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3. Do not share cups, utensils, or “clean” a dirty pacifier by putting it your mouth.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Children are less likely to develop decay in baby or adult teeth if they have not been exposed to the bacteria.</a:t>
            </a:r>
            <a:endParaRPr lang="en-US" dirty="0"/>
          </a:p>
        </p:txBody>
      </p:sp>
      <p:pic>
        <p:nvPicPr>
          <p:cNvPr id="9" name="Picture 8" descr="Wyatt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914400"/>
            <a:ext cx="3606800" cy="2705100"/>
          </a:xfrm>
          <a:prstGeom prst="rect">
            <a:avLst/>
          </a:prstGeom>
        </p:spPr>
      </p:pic>
      <p:pic>
        <p:nvPicPr>
          <p:cNvPr id="10" name="Picture 9" descr="Wyatt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733800"/>
            <a:ext cx="3581400" cy="2686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Birthday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American Academy of Pediatric Dentistry (AAPD) and the American Dental Association (ADA) both advise that a child be seen by a dentist by they turn one year old.</a:t>
            </a:r>
          </a:p>
          <a:p>
            <a:r>
              <a:rPr lang="en-US" sz="2000" dirty="0" smtClean="0"/>
              <a:t>Early prevention and education will decrease the risk that your child needs to have dental work done, other than regular cleanings and check-ups.</a:t>
            </a:r>
          </a:p>
          <a:p>
            <a:r>
              <a:rPr lang="en-US" sz="2000" dirty="0" smtClean="0"/>
              <a:t>Ask your dentist about fluoride varnish starting at age one.</a:t>
            </a:r>
          </a:p>
          <a:p>
            <a:r>
              <a:rPr lang="en-US" sz="2000" dirty="0" smtClean="0"/>
              <a:t>Prepare your child by reading positive books about what to expect at the dentist office</a:t>
            </a:r>
          </a:p>
          <a:p>
            <a:r>
              <a:rPr lang="en-US" sz="2000" dirty="0" smtClean="0"/>
              <a:t>Make it a “fun” experience and </a:t>
            </a:r>
            <a:r>
              <a:rPr lang="en-US" sz="2000" i="1" dirty="0" smtClean="0"/>
              <a:t>never</a:t>
            </a:r>
            <a:r>
              <a:rPr lang="en-US" sz="2000" dirty="0" smtClean="0"/>
              <a:t> tell children anything scary or threatening</a:t>
            </a:r>
          </a:p>
          <a:p>
            <a:pPr lvl="1"/>
            <a:r>
              <a:rPr lang="en-US" sz="2000" dirty="0" smtClean="0"/>
              <a:t>“If you have a cavity, the dentist will stick you will a needle!”</a:t>
            </a:r>
          </a:p>
          <a:p>
            <a:pPr lvl="1"/>
            <a:r>
              <a:rPr lang="en-US" sz="2000" dirty="0" smtClean="0"/>
              <a:t>Dentists have kid friendly words to make exams and fillings easier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Bottles / Sippy Cups</a:t>
            </a:r>
            <a:endParaRPr lang="en-US" dirty="0"/>
          </a:p>
        </p:txBody>
      </p:sp>
      <p:pic>
        <p:nvPicPr>
          <p:cNvPr id="5" name="Content Placeholder 4" descr="Wyatt 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4038600" cy="3028950"/>
          </a:xfrm>
        </p:spPr>
      </p:pic>
      <p:sp>
        <p:nvSpPr>
          <p:cNvPr id="6" name="TextBox 5"/>
          <p:cNvSpPr txBox="1"/>
          <p:nvPr/>
        </p:nvSpPr>
        <p:spPr>
          <a:xfrm>
            <a:off x="4800600" y="1752600"/>
            <a:ext cx="373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You should never put your child down to bed/nap with a bottle or </a:t>
            </a:r>
            <a:r>
              <a:rPr lang="en-US" sz="1600" dirty="0" err="1" smtClean="0"/>
              <a:t>sippy</a:t>
            </a:r>
            <a:r>
              <a:rPr lang="en-US" sz="1600" dirty="0" smtClean="0"/>
              <a:t> cup of milk, formula or juice.  These liquids contain sugars that can pool around the baby’s teeth and cause early decay</a:t>
            </a:r>
          </a:p>
          <a:p>
            <a:endParaRPr lang="en-US" sz="1600" dirty="0"/>
          </a:p>
          <a:p>
            <a:r>
              <a:rPr lang="en-US" sz="1600" dirty="0" smtClean="0"/>
              <a:t>For older children limit milk/juices to mealtime and do not allow children to have </a:t>
            </a:r>
            <a:r>
              <a:rPr lang="en-US" sz="1600" dirty="0" err="1" smtClean="0"/>
              <a:t>sippy</a:t>
            </a:r>
            <a:r>
              <a:rPr lang="en-US" sz="1600" dirty="0" smtClean="0"/>
              <a:t> with milk/juice to sip on throughout the day.</a:t>
            </a:r>
          </a:p>
          <a:p>
            <a:endParaRPr lang="en-US" sz="1600" dirty="0"/>
          </a:p>
          <a:p>
            <a:r>
              <a:rPr lang="en-US" sz="1600" dirty="0" smtClean="0"/>
              <a:t>As soon as child is old enough and has enough dexterity, start transitioning to a regular cup instead of a </a:t>
            </a:r>
            <a:r>
              <a:rPr lang="en-US" sz="1600" dirty="0" err="1" smtClean="0"/>
              <a:t>sippy</a:t>
            </a:r>
            <a:r>
              <a:rPr lang="en-US" sz="1600" dirty="0" smtClean="0"/>
              <a:t>.  This will help in proper development and spacing of teeth.  Constantly having bottle, </a:t>
            </a:r>
            <a:r>
              <a:rPr lang="en-US" sz="1600" dirty="0" err="1" smtClean="0"/>
              <a:t>sippy</a:t>
            </a:r>
            <a:r>
              <a:rPr lang="en-US" sz="1600" dirty="0" smtClean="0"/>
              <a:t>, pacifier/thumb in child</a:t>
            </a:r>
          </a:p>
          <a:p>
            <a:r>
              <a:rPr lang="en-US" sz="1600" dirty="0" smtClean="0"/>
              <a:t>S mouth can cause an “open-bite.”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029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child should stop using a bottle or switch to a cup by the age of one.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Tooth and gum care for your baby/toddler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Before the first tooth erupts, regularly wipe the gums with a clean, wet washcloth.</a:t>
            </a:r>
          </a:p>
          <a:p>
            <a:r>
              <a:rPr lang="en-US" dirty="0" smtClean="0"/>
              <a:t>After the first tooth erupts, it is time to switch to a soft bristly baby toothbrush or small silicone bristled brush made for babies.</a:t>
            </a:r>
          </a:p>
          <a:p>
            <a:r>
              <a:rPr lang="en-US" dirty="0" smtClean="0"/>
              <a:t>There are non-fluoride “training” toothpastes available for babies until he/she can spit on their own.</a:t>
            </a:r>
          </a:p>
          <a:p>
            <a:r>
              <a:rPr lang="en-US" dirty="0" smtClean="0"/>
              <a:t>However, it is a good idea to work in a small amount of fluoride toothpaste at age 1.</a:t>
            </a:r>
          </a:p>
          <a:p>
            <a:pPr lvl="1"/>
            <a:r>
              <a:rPr lang="en-US" dirty="0" smtClean="0"/>
              <a:t>Fluoridated toothpaste can reduce your child’s risk by 30%</a:t>
            </a:r>
          </a:p>
          <a:p>
            <a:r>
              <a:rPr lang="en-US" dirty="0" smtClean="0"/>
              <a:t>When teeth first erupt, they are more susceptible to develop tooth decay</a:t>
            </a:r>
          </a:p>
          <a:p>
            <a:r>
              <a:rPr lang="en-US" dirty="0" smtClean="0"/>
              <a:t>Only a small, pea-sized amount of toothpaste is needed</a:t>
            </a:r>
          </a:p>
          <a:p>
            <a:r>
              <a:rPr lang="en-US" dirty="0" smtClean="0"/>
              <a:t>Brush teeth twice a day for 2 minutes each time</a:t>
            </a:r>
          </a:p>
          <a:p>
            <a:r>
              <a:rPr lang="en-US" dirty="0" smtClean="0"/>
              <a:t>Change toothbrush when bristles begin to fray, or at 3 months</a:t>
            </a:r>
          </a:p>
          <a:p>
            <a:r>
              <a:rPr lang="en-US" dirty="0" smtClean="0"/>
              <a:t>Start flossing when two teeth start to touch</a:t>
            </a:r>
          </a:p>
          <a:p>
            <a:r>
              <a:rPr lang="en-US" dirty="0" smtClean="0"/>
              <a:t>This will greatly reduce plaque and bacteria and keep teeth/gums healthy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teeth are important!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people assume that baby teeth are not important because they will fall out and you will get a new one eventually.</a:t>
            </a:r>
          </a:p>
          <a:p>
            <a:r>
              <a:rPr lang="en-US" dirty="0" smtClean="0"/>
              <a:t>However, baby teeth serve several important purposes.</a:t>
            </a:r>
          </a:p>
          <a:p>
            <a:pPr lvl="1"/>
            <a:r>
              <a:rPr lang="en-US" dirty="0" smtClean="0"/>
              <a:t>Allow child to chew effectively and maintain proper nutrition</a:t>
            </a:r>
          </a:p>
          <a:p>
            <a:pPr lvl="1"/>
            <a:r>
              <a:rPr lang="en-US" dirty="0" smtClean="0"/>
              <a:t>Need to stay healthy (cavity-free) so child does not develop infection or abscess</a:t>
            </a:r>
          </a:p>
          <a:p>
            <a:pPr lvl="1"/>
            <a:r>
              <a:rPr lang="en-US" dirty="0" smtClean="0"/>
              <a:t>Proper speech development</a:t>
            </a:r>
          </a:p>
          <a:p>
            <a:pPr lvl="1"/>
            <a:r>
              <a:rPr lang="en-US" dirty="0" smtClean="0"/>
              <a:t>Baby teeth serve as place holders for adult teeth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Don’t let this happen to </a:t>
            </a:r>
          </a:p>
          <a:p>
            <a:pPr algn="ctr"/>
            <a:r>
              <a:rPr lang="en-US" dirty="0" smtClean="0"/>
              <a:t>your child!</a:t>
            </a:r>
            <a:endParaRPr lang="en-US" dirty="0"/>
          </a:p>
        </p:txBody>
      </p:sp>
      <p:pic>
        <p:nvPicPr>
          <p:cNvPr id="7" name="Content Placeholder 6" descr="Child Caries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181600" y="2286000"/>
            <a:ext cx="2743200" cy="18575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I do if my child knocks out or breaks a tooth?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1. Immediately try to find the tooth and handle it carefully.</a:t>
            </a:r>
          </a:p>
          <a:p>
            <a:r>
              <a:rPr lang="en-US" dirty="0" smtClean="0"/>
              <a:t>2. Gently rinse the tooth off in water</a:t>
            </a:r>
          </a:p>
          <a:p>
            <a:pPr lvl="1"/>
            <a:r>
              <a:rPr lang="en-US" dirty="0" smtClean="0"/>
              <a:t>No scrubbing, no soap</a:t>
            </a:r>
          </a:p>
          <a:p>
            <a:r>
              <a:rPr lang="en-US" dirty="0" smtClean="0"/>
              <a:t>3. Place tooth in cup of milk as soon as possible and call your dentist right away</a:t>
            </a:r>
          </a:p>
          <a:p>
            <a:r>
              <a:rPr lang="en-US" dirty="0" smtClean="0"/>
              <a:t>4. If possible, the tooth can be replanted back into the socket and can be maintained by your dentist.</a:t>
            </a:r>
          </a:p>
          <a:p>
            <a:r>
              <a:rPr lang="en-US" dirty="0" smtClean="0"/>
              <a:t>5. If your child breaks or chips a tooth, call your dentist right away so your child can be examined and the tooth can be repaired as soon as possible.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Sports </a:t>
            </a:r>
            <a:r>
              <a:rPr lang="en-US" dirty="0" err="1" smtClean="0"/>
              <a:t>mouthguards</a:t>
            </a:r>
            <a:r>
              <a:rPr lang="en-US" dirty="0" smtClean="0"/>
              <a:t> are very important!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You send your children off to play sports with helmets, shin guards and pads, but do they wear a </a:t>
            </a:r>
            <a:r>
              <a:rPr lang="en-US" dirty="0" err="1" smtClean="0"/>
              <a:t>mouthguard</a:t>
            </a:r>
            <a:r>
              <a:rPr lang="en-US" dirty="0" smtClean="0"/>
              <a:t>?</a:t>
            </a:r>
          </a:p>
          <a:p>
            <a:pPr algn="just"/>
            <a:r>
              <a:rPr lang="en-US" dirty="0" err="1" smtClean="0"/>
              <a:t>Mouthguards</a:t>
            </a:r>
            <a:r>
              <a:rPr lang="en-US" dirty="0" smtClean="0"/>
              <a:t> will protect teeth, as well as reduce the force of traumatic blows that can cause a concussion, neck injury, or jaw injury/fracture.</a:t>
            </a:r>
          </a:p>
          <a:p>
            <a:pPr algn="just"/>
            <a:r>
              <a:rPr lang="en-US" dirty="0" smtClean="0"/>
              <a:t>They are not just for football…they should be worn in soccer, skateboarding, in-line skating, lacrosse, hockey, basketball, or any sport where your child is likely to receive a blow to the face, or may fall causing injury.</a:t>
            </a:r>
          </a:p>
          <a:p>
            <a:endParaRPr lang="en-US" dirty="0"/>
          </a:p>
        </p:txBody>
      </p:sp>
      <p:pic>
        <p:nvPicPr>
          <p:cNvPr id="2050" name="Picture 2" descr="C:\Program Files\Microsoft Office\MEDIA\CAGCAT10\j0299763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600200"/>
            <a:ext cx="1827886" cy="1504188"/>
          </a:xfrm>
          <a:prstGeom prst="rect">
            <a:avLst/>
          </a:prstGeom>
          <a:noFill/>
        </p:spPr>
      </p:pic>
      <p:pic>
        <p:nvPicPr>
          <p:cNvPr id="2051" name="Picture 3" descr="C:\Documents and Settings\User\Local Settings\Temporary Internet Files\Content.IE5\2C45FBFP\MP90043072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048000"/>
            <a:ext cx="2310892" cy="1713310"/>
          </a:xfrm>
          <a:prstGeom prst="rect">
            <a:avLst/>
          </a:prstGeom>
          <a:noFill/>
        </p:spPr>
      </p:pic>
      <p:pic>
        <p:nvPicPr>
          <p:cNvPr id="2052" name="Picture 4" descr="C:\Documents and Settings\User\Local Settings\Temporary Internet Files\Content.IE5\LPHKYEZ5\MP90030580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800600"/>
            <a:ext cx="1572768" cy="1596719"/>
          </a:xfrm>
          <a:prstGeom prst="rect">
            <a:avLst/>
          </a:prstGeom>
          <a:noFill/>
        </p:spPr>
      </p:pic>
      <p:pic>
        <p:nvPicPr>
          <p:cNvPr id="2053" name="Picture 5" descr="C:\Documents and Settings\User\Local Settings\Temporary Internet Files\Content.IE5\YSPBXKHP\MC900239505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990600"/>
            <a:ext cx="1820570" cy="1809598"/>
          </a:xfrm>
          <a:prstGeom prst="rect">
            <a:avLst/>
          </a:prstGeom>
          <a:noFill/>
        </p:spPr>
      </p:pic>
      <p:pic>
        <p:nvPicPr>
          <p:cNvPr id="2054" name="Picture 6" descr="C:\Documents and Settings\User\Local Settings\Temporary Internet Files\Content.IE5\M1B5PXR0\MC900355709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73563" y="5641975"/>
            <a:ext cx="1827212" cy="719138"/>
          </a:xfrm>
          <a:prstGeom prst="rect">
            <a:avLst/>
          </a:prstGeom>
          <a:noFill/>
        </p:spPr>
      </p:pic>
      <p:pic>
        <p:nvPicPr>
          <p:cNvPr id="2055" name="Picture 7" descr="C:\Documents and Settings\User\Local Settings\Temporary Internet Files\Content.IE5\YSPBXKHP\MC900351265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05400" y="3429000"/>
            <a:ext cx="1702051" cy="1782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842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Tooth Care Pregnancy through Childhood </vt:lpstr>
      <vt:lpstr>Cavity Causing Bacteria</vt:lpstr>
      <vt:lpstr>1st Birthday Visit</vt:lpstr>
      <vt:lpstr>Bottles / Sippy Cups</vt:lpstr>
      <vt:lpstr>Tooth and gum care for your baby/toddler</vt:lpstr>
      <vt:lpstr>Baby teeth are important!</vt:lpstr>
      <vt:lpstr>What do I do if my child knocks out or breaks a tooth?</vt:lpstr>
      <vt:lpstr>Sports mouthguards are very important!</vt:lpstr>
    </vt:vector>
  </TitlesOfParts>
  <Company>Customer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Tooth Care Pregnancy through Childhood</dc:title>
  <dc:creator>Customer</dc:creator>
  <cp:lastModifiedBy>Alison Jones</cp:lastModifiedBy>
  <cp:revision>24</cp:revision>
  <dcterms:created xsi:type="dcterms:W3CDTF">2011-07-21T16:48:34Z</dcterms:created>
  <dcterms:modified xsi:type="dcterms:W3CDTF">2015-06-16T16:22:04Z</dcterms:modified>
</cp:coreProperties>
</file>